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393" autoAdjust="0"/>
  </p:normalViewPr>
  <p:slideViewPr>
    <p:cSldViewPr>
      <p:cViewPr>
        <p:scale>
          <a:sx n="70" d="100"/>
          <a:sy n="70" d="100"/>
        </p:scale>
        <p:origin x="-618"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7C8284-89AA-4295-8A65-502C0A93C73A}" type="datetimeFigureOut">
              <a:rPr kumimoji="1" lang="ja-JP" altLang="en-US" smtClean="0"/>
              <a:t>2014/4/1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BD648C-DFD3-4141-942C-F59BAC7B7018}" type="slidenum">
              <a:rPr kumimoji="1" lang="ja-JP" altLang="en-US" smtClean="0"/>
              <a:t>‹#›</a:t>
            </a:fld>
            <a:endParaRPr kumimoji="1" lang="ja-JP" altLang="en-US"/>
          </a:p>
        </p:txBody>
      </p:sp>
    </p:spTree>
    <p:extLst>
      <p:ext uri="{BB962C8B-B14F-4D97-AF65-F5344CB8AC3E}">
        <p14:creationId xmlns:p14="http://schemas.microsoft.com/office/powerpoint/2010/main" val="352501832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会社ってなんだろう。会社勤めになったので、当然私達の勤めてるここも、会社ですよね？でも、その会社がなんであるかというのはこたえられますか？</a:t>
            </a:r>
            <a:endParaRPr kumimoji="1" lang="en-US" altLang="ja-JP" dirty="0" smtClean="0"/>
          </a:p>
          <a:p>
            <a:r>
              <a:rPr kumimoji="1" lang="ja-JP" altLang="en-US" dirty="0" smtClean="0"/>
              <a:t>まぁ、コレ自体は非常に難しいところでもあるので、かなりはしょって説明しますが、「会社」という定義は法律で決められていて、うちの会社は株式会社ですよね？つまり、出資者の方がいて、その方のお金を使わせてもらって利益を得ている団体というような感じでとりあえず理解をしてもらえれば</a:t>
            </a:r>
            <a:r>
              <a:rPr kumimoji="1" lang="en-US" altLang="ja-JP" dirty="0" smtClean="0"/>
              <a:t>OK</a:t>
            </a:r>
            <a:r>
              <a:rPr kumimoji="1" lang="ja-JP" altLang="en-US" dirty="0" smtClean="0"/>
              <a:t>です。</a:t>
            </a:r>
            <a:endParaRPr kumimoji="1" lang="ja-JP" altLang="en-US" dirty="0"/>
          </a:p>
        </p:txBody>
      </p:sp>
      <p:sp>
        <p:nvSpPr>
          <p:cNvPr id="4" name="スライド番号プレースホルダー 3"/>
          <p:cNvSpPr>
            <a:spLocks noGrp="1"/>
          </p:cNvSpPr>
          <p:nvPr>
            <p:ph type="sldNum" sz="quarter" idx="10"/>
          </p:nvPr>
        </p:nvSpPr>
        <p:spPr/>
        <p:txBody>
          <a:bodyPr/>
          <a:lstStyle/>
          <a:p>
            <a:fld id="{42BD648C-DFD3-4141-942C-F59BAC7B7018}" type="slidenum">
              <a:rPr kumimoji="1" lang="ja-JP" altLang="en-US" smtClean="0"/>
              <a:t>2</a:t>
            </a:fld>
            <a:endParaRPr kumimoji="1" lang="ja-JP" altLang="en-US"/>
          </a:p>
        </p:txBody>
      </p:sp>
    </p:spTree>
    <p:extLst>
      <p:ext uri="{BB962C8B-B14F-4D97-AF65-F5344CB8AC3E}">
        <p14:creationId xmlns:p14="http://schemas.microsoft.com/office/powerpoint/2010/main" val="3555998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さっきのページでは「会社」っていうものは、なんだか会社法に色々と形が定められているんだなというのはわかったとおもうんですが、形と言われてもピンときませんよね？</a:t>
            </a:r>
            <a:endParaRPr kumimoji="1" lang="en-US" altLang="ja-JP" dirty="0" smtClean="0"/>
          </a:p>
          <a:p>
            <a:r>
              <a:rPr kumimoji="1" lang="ja-JP" altLang="en-US" dirty="0" smtClean="0"/>
              <a:t>例えば、株式会社だったり、有限会社だったりというのは、学校でならったかもしれませんが、それぞれ資本金の定めがあったり、責任はどう負うのかとか色々と決まり事があります。その中でも公開会社といわれる「上場会社」には、更に色々なキマリがあります。</a:t>
            </a:r>
            <a:endParaRPr kumimoji="1" lang="ja-JP" altLang="en-US" dirty="0"/>
          </a:p>
        </p:txBody>
      </p:sp>
      <p:sp>
        <p:nvSpPr>
          <p:cNvPr id="4" name="スライド番号プレースホルダー 3"/>
          <p:cNvSpPr>
            <a:spLocks noGrp="1"/>
          </p:cNvSpPr>
          <p:nvPr>
            <p:ph type="sldNum" sz="quarter" idx="10"/>
          </p:nvPr>
        </p:nvSpPr>
        <p:spPr/>
        <p:txBody>
          <a:bodyPr/>
          <a:lstStyle/>
          <a:p>
            <a:fld id="{42BD648C-DFD3-4141-942C-F59BAC7B7018}" type="slidenum">
              <a:rPr kumimoji="1" lang="ja-JP" altLang="en-US" smtClean="0"/>
              <a:t>3</a:t>
            </a:fld>
            <a:endParaRPr kumimoji="1" lang="ja-JP" altLang="en-US"/>
          </a:p>
        </p:txBody>
      </p:sp>
    </p:spTree>
    <p:extLst>
      <p:ext uri="{BB962C8B-B14F-4D97-AF65-F5344CB8AC3E}">
        <p14:creationId xmlns:p14="http://schemas.microsoft.com/office/powerpoint/2010/main" val="3487849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内部統制といわれても、なかなか奥が深いので、説明には困ってしまうのですが、ようは会社が正しく運営されていっているかを、色々な方面から確認をして問題がないか等をチェックしています。具体的にいうと、皆さんに深く関係しているところでは、１ヶ月に皆さんが働かれた結果、その勤務が労働基準法上で問題がある勤務になっていないか等の確認、企業同士で締結をする契約書であれば、リスクがある契約書になっていないか、法で定められている税金（印紙）を納付しているかを確認するなどのチェック機関を担っています。</a:t>
            </a:r>
            <a:endParaRPr kumimoji="1" lang="ja-JP" altLang="en-US" dirty="0"/>
          </a:p>
        </p:txBody>
      </p:sp>
      <p:sp>
        <p:nvSpPr>
          <p:cNvPr id="4" name="スライド番号プレースホルダー 3"/>
          <p:cNvSpPr>
            <a:spLocks noGrp="1"/>
          </p:cNvSpPr>
          <p:nvPr>
            <p:ph type="sldNum" sz="quarter" idx="10"/>
          </p:nvPr>
        </p:nvSpPr>
        <p:spPr/>
        <p:txBody>
          <a:bodyPr/>
          <a:lstStyle/>
          <a:p>
            <a:fld id="{42BD648C-DFD3-4141-942C-F59BAC7B7018}" type="slidenum">
              <a:rPr kumimoji="1" lang="ja-JP" altLang="en-US" smtClean="0"/>
              <a:t>4</a:t>
            </a:fld>
            <a:endParaRPr kumimoji="1" lang="ja-JP" altLang="en-US"/>
          </a:p>
        </p:txBody>
      </p:sp>
    </p:spTree>
    <p:extLst>
      <p:ext uri="{BB962C8B-B14F-4D97-AF65-F5344CB8AC3E}">
        <p14:creationId xmlns:p14="http://schemas.microsoft.com/office/powerpoint/2010/main" val="404474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1">
        <a:schemeClr val="bg1"/>
      </p:bgRef>
    </p:bg>
    <p:spTree>
      <p:nvGrpSpPr>
        <p:cNvPr id="1" name=""/>
        <p:cNvGrpSpPr/>
        <p:nvPr/>
      </p:nvGrpSpPr>
      <p:grpSpPr>
        <a:xfrm>
          <a:off x="0" y="0"/>
          <a:ext cx="0" cy="0"/>
          <a:chOff x="0" y="0"/>
          <a:chExt cx="0" cy="0"/>
        </a:xfrm>
      </p:grpSpPr>
      <p:sp>
        <p:nvSpPr>
          <p:cNvPr id="8" name="タイトル 7"/>
          <p:cNvSpPr>
            <a:spLocks noGrp="1"/>
          </p:cNvSpPr>
          <p:nvPr>
            <p:ph type="ctrTitle"/>
          </p:nvPr>
        </p:nvSpPr>
        <p:spPr>
          <a:xfrm>
            <a:off x="2286000" y="3124200"/>
            <a:ext cx="6172200" cy="1894362"/>
          </a:xfrm>
        </p:spPr>
        <p:txBody>
          <a:bodyPr/>
          <a:lstStyle>
            <a:lvl1pPr>
              <a:defRPr b="1"/>
            </a:lvl1pPr>
          </a:lstStyle>
          <a:p>
            <a:r>
              <a:rPr kumimoji="0" lang="ja-JP" altLang="en-US" smtClean="0"/>
              <a:t>マスター タイトルの書式設定</a:t>
            </a:r>
            <a:endParaRPr kumimoji="0" lang="en-US"/>
          </a:p>
        </p:txBody>
      </p:sp>
      <p:sp>
        <p:nvSpPr>
          <p:cNvPr id="9" name="サブタイトル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bwMode="auto">
          <a:xfrm rot="5400000">
            <a:off x="7764621" y="1174097"/>
            <a:ext cx="2286000" cy="381000"/>
          </a:xfrm>
        </p:spPr>
        <p:txBody>
          <a:bodyPr/>
          <a:lstStyle/>
          <a:p>
            <a:fld id="{A72725A6-1BDD-4D70-A796-84CE12E90A81}" type="datetimeFigureOut">
              <a:rPr kumimoji="1" lang="ja-JP" altLang="en-US" smtClean="0"/>
              <a:t>2014/4/1</a:t>
            </a:fld>
            <a:endParaRPr kumimoji="1" lang="ja-JP" altLang="en-US"/>
          </a:p>
        </p:txBody>
      </p:sp>
      <p:sp>
        <p:nvSpPr>
          <p:cNvPr id="17" name="フッター プレースホルダー 16"/>
          <p:cNvSpPr>
            <a:spLocks noGrp="1"/>
          </p:cNvSpPr>
          <p:nvPr>
            <p:ph type="ftr" sz="quarter" idx="11"/>
          </p:nvPr>
        </p:nvSpPr>
        <p:spPr bwMode="auto">
          <a:xfrm rot="5400000">
            <a:off x="7077269" y="4181669"/>
            <a:ext cx="3657600" cy="384048"/>
          </a:xfrm>
        </p:spPr>
        <p:txBody>
          <a:bodyPr/>
          <a:lstStyle/>
          <a:p>
            <a:endParaRPr kumimoji="1" lang="ja-JP" altLang="en-US"/>
          </a:p>
        </p:txBody>
      </p:sp>
      <p:sp>
        <p:nvSpPr>
          <p:cNvPr id="10" name="正方形/長方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正方形/長方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線コネクタ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線コネクタ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線コネクタ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正方形/長方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円/楕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円/楕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円/楕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スライド番号プレースホルダー 28"/>
          <p:cNvSpPr>
            <a:spLocks noGrp="1"/>
          </p:cNvSpPr>
          <p:nvPr>
            <p:ph type="sldNum" sz="quarter" idx="12"/>
          </p:nvPr>
        </p:nvSpPr>
        <p:spPr bwMode="auto">
          <a:xfrm>
            <a:off x="1325544" y="4928702"/>
            <a:ext cx="609600" cy="517524"/>
          </a:xfrm>
        </p:spPr>
        <p:txBody>
          <a:bodyPr/>
          <a:lstStyle/>
          <a:p>
            <a:fld id="{5AAB9862-F6C2-4FBF-A0FE-367338E6A51E}"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A72725A6-1BDD-4D70-A796-84CE12E90A81}" type="datetimeFigureOut">
              <a:rPr kumimoji="1" lang="ja-JP" altLang="en-US" smtClean="0"/>
              <a:t>2014/4/1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AAB9862-F6C2-4FBF-A0FE-367338E6A51E}"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167640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A72725A6-1BDD-4D70-A796-84CE12E90A81}" type="datetimeFigureOut">
              <a:rPr kumimoji="1" lang="ja-JP" altLang="en-US" smtClean="0"/>
              <a:t>2014/4/1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AAB9862-F6C2-4FBF-A0FE-367338E6A51E}"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8" name="コンテンツ プレースホルダー 7"/>
          <p:cNvSpPr>
            <a:spLocks noGrp="1"/>
          </p:cNvSpPr>
          <p:nvPr>
            <p:ph sz="quarter" idx="1"/>
          </p:nvPr>
        </p:nvSpPr>
        <p:spPr>
          <a:xfrm>
            <a:off x="457200" y="1600200"/>
            <a:ext cx="7467600" cy="4873752"/>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4"/>
          </p:nvPr>
        </p:nvSpPr>
        <p:spPr/>
        <p:txBody>
          <a:bodyPr rtlCol="0"/>
          <a:lstStyle/>
          <a:p>
            <a:fld id="{A72725A6-1BDD-4D70-A796-84CE12E90A81}" type="datetimeFigureOut">
              <a:rPr kumimoji="1" lang="ja-JP" altLang="en-US" smtClean="0"/>
              <a:t>2014/4/1</a:t>
            </a:fld>
            <a:endParaRPr kumimoji="1" lang="ja-JP" altLang="en-US"/>
          </a:p>
        </p:txBody>
      </p:sp>
      <p:sp>
        <p:nvSpPr>
          <p:cNvPr id="9" name="スライド番号プレースホルダー 8"/>
          <p:cNvSpPr>
            <a:spLocks noGrp="1"/>
          </p:cNvSpPr>
          <p:nvPr>
            <p:ph type="sldNum" sz="quarter" idx="15"/>
          </p:nvPr>
        </p:nvSpPr>
        <p:spPr/>
        <p:txBody>
          <a:bodyPr rtlCol="0"/>
          <a:lstStyle/>
          <a:p>
            <a:fld id="{5AAB9862-F6C2-4FBF-A0FE-367338E6A51E}" type="slidenum">
              <a:rPr kumimoji="1" lang="ja-JP" altLang="en-US" smtClean="0"/>
              <a:t>‹#›</a:t>
            </a:fld>
            <a:endParaRPr kumimoji="1" lang="ja-JP" altLang="en-US"/>
          </a:p>
        </p:txBody>
      </p:sp>
      <p:sp>
        <p:nvSpPr>
          <p:cNvPr id="10" name="フッター プレースホルダー 9"/>
          <p:cNvSpPr>
            <a:spLocks noGrp="1"/>
          </p:cNvSpPr>
          <p:nvPr>
            <p:ph type="ftr" sz="quarter" idx="16"/>
          </p:nvPr>
        </p:nvSpPr>
        <p:spPr/>
        <p:txBody>
          <a:bodyPr rtlCol="0"/>
          <a:lstStyle/>
          <a:p>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0" y="2895600"/>
            <a:ext cx="6172200" cy="2053590"/>
          </a:xfrm>
        </p:spPr>
        <p:txBody>
          <a:bodyPr/>
          <a:lstStyle>
            <a:lvl1pPr algn="l">
              <a:buNone/>
              <a:defRPr sz="3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bwMode="auto">
          <a:xfrm rot="5400000">
            <a:off x="7763256" y="1170432"/>
            <a:ext cx="2286000" cy="381000"/>
          </a:xfrm>
        </p:spPr>
        <p:txBody>
          <a:bodyPr/>
          <a:lstStyle/>
          <a:p>
            <a:fld id="{A72725A6-1BDD-4D70-A796-84CE12E90A81}" type="datetimeFigureOut">
              <a:rPr kumimoji="1" lang="ja-JP" altLang="en-US" smtClean="0"/>
              <a:t>2014/4/1</a:t>
            </a:fld>
            <a:endParaRPr kumimoji="1" lang="ja-JP" altLang="en-US"/>
          </a:p>
        </p:txBody>
      </p:sp>
      <p:sp>
        <p:nvSpPr>
          <p:cNvPr id="5" name="フッター プレースホルダー 4"/>
          <p:cNvSpPr>
            <a:spLocks noGrp="1"/>
          </p:cNvSpPr>
          <p:nvPr>
            <p:ph type="ftr" sz="quarter" idx="11"/>
          </p:nvPr>
        </p:nvSpPr>
        <p:spPr bwMode="auto">
          <a:xfrm rot="5400000">
            <a:off x="7077456" y="4178808"/>
            <a:ext cx="3657600" cy="384048"/>
          </a:xfrm>
        </p:spPr>
        <p:txBody>
          <a:bodyPr/>
          <a:lstStyle/>
          <a:p>
            <a:endParaRPr kumimoji="1" lang="ja-JP" altLang="en-US"/>
          </a:p>
        </p:txBody>
      </p:sp>
      <p:sp>
        <p:nvSpPr>
          <p:cNvPr id="9" name="正方形/長方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線コネクタ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線コネクタ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正方形/長方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円/楕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円/楕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円/楕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線コネクタ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スライド番号プレースホルダー 5"/>
          <p:cNvSpPr>
            <a:spLocks noGrp="1"/>
          </p:cNvSpPr>
          <p:nvPr>
            <p:ph type="sldNum" sz="quarter" idx="12"/>
          </p:nvPr>
        </p:nvSpPr>
        <p:spPr bwMode="auto">
          <a:xfrm>
            <a:off x="1340616" y="4928702"/>
            <a:ext cx="609600" cy="517524"/>
          </a:xfrm>
        </p:spPr>
        <p:txBody>
          <a:bodyPr/>
          <a:lstStyle/>
          <a:p>
            <a:fld id="{5AAB9862-F6C2-4FBF-A0FE-367338E6A51E}" type="slidenum">
              <a:rPr kumimoji="1" lang="ja-JP" altLang="en-US" smtClean="0"/>
              <a: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A72725A6-1BDD-4D70-A796-84CE12E90A81}" type="datetimeFigureOut">
              <a:rPr kumimoji="1" lang="ja-JP" altLang="en-US" smtClean="0"/>
              <a:t>2014/4/1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AAB9862-F6C2-4FBF-A0FE-367338E6A51E}"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270248"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7543800" cy="1143000"/>
          </a:xfrm>
        </p:spPr>
        <p:txBody>
          <a:bodyPr anchor="b"/>
          <a:lstStyle>
            <a:lvl1pPr>
              <a:defRPr/>
            </a:lvl1pPr>
          </a:lstStyle>
          <a:p>
            <a:r>
              <a:rPr kumimoji="0" lang="ja-JP" altLang="en-US" smtClean="0"/>
              <a:t>マスター タイトルの書式設定</a:t>
            </a:r>
            <a:endParaRPr kumimoji="0" lang="en-US"/>
          </a:p>
        </p:txBody>
      </p:sp>
      <p:sp>
        <p:nvSpPr>
          <p:cNvPr id="7" name="日付プレースホルダー 6"/>
          <p:cNvSpPr>
            <a:spLocks noGrp="1"/>
          </p:cNvSpPr>
          <p:nvPr>
            <p:ph type="dt" sz="half" idx="10"/>
          </p:nvPr>
        </p:nvSpPr>
        <p:spPr/>
        <p:txBody>
          <a:bodyPr/>
          <a:lstStyle/>
          <a:p>
            <a:fld id="{A72725A6-1BDD-4D70-A796-84CE12E90A81}" type="datetimeFigureOut">
              <a:rPr kumimoji="1" lang="ja-JP" altLang="en-US" smtClean="0"/>
              <a:t>2014/4/1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AAB9862-F6C2-4FBF-A0FE-367338E6A51E}"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quarter" idx="4"/>
          </p:nvPr>
        </p:nvSpPr>
        <p:spPr>
          <a:xfrm>
            <a:off x="4371975"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2" name="テキスト プレースホルダー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
        <p:nvSpPr>
          <p:cNvPr id="14" name="テキスト プレースホルダー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6" name="日付プレースホルダー 5"/>
          <p:cNvSpPr>
            <a:spLocks noGrp="1"/>
          </p:cNvSpPr>
          <p:nvPr>
            <p:ph type="dt" sz="half" idx="10"/>
          </p:nvPr>
        </p:nvSpPr>
        <p:spPr/>
        <p:txBody>
          <a:bodyPr rtlCol="0"/>
          <a:lstStyle/>
          <a:p>
            <a:fld id="{A72725A6-1BDD-4D70-A796-84CE12E90A81}" type="datetimeFigureOut">
              <a:rPr kumimoji="1" lang="ja-JP" altLang="en-US" smtClean="0"/>
              <a:t>2014/4/1</a:t>
            </a:fld>
            <a:endParaRPr kumimoji="1" lang="ja-JP" altLang="en-US"/>
          </a:p>
        </p:txBody>
      </p:sp>
      <p:sp>
        <p:nvSpPr>
          <p:cNvPr id="7" name="スライド番号プレースホルダー 6"/>
          <p:cNvSpPr>
            <a:spLocks noGrp="1"/>
          </p:cNvSpPr>
          <p:nvPr>
            <p:ph type="sldNum" sz="quarter" idx="11"/>
          </p:nvPr>
        </p:nvSpPr>
        <p:spPr/>
        <p:txBody>
          <a:bodyPr rtlCol="0"/>
          <a:lstStyle/>
          <a:p>
            <a:fld id="{5AAB9862-F6C2-4FBF-A0FE-367338E6A51E}" type="slidenum">
              <a:rPr kumimoji="1" lang="ja-JP" altLang="en-US" smtClean="0"/>
              <a:t>‹#›</a:t>
            </a:fld>
            <a:endParaRPr kumimoji="1" lang="ja-JP" altLang="en-US"/>
          </a:p>
        </p:txBody>
      </p:sp>
      <p:sp>
        <p:nvSpPr>
          <p:cNvPr id="8" name="フッター プレースホルダー 7"/>
          <p:cNvSpPr>
            <a:spLocks noGrp="1"/>
          </p:cNvSpPr>
          <p:nvPr>
            <p:ph type="ftr" sz="quarter" idx="12"/>
          </p:nvPr>
        </p:nvSpPr>
        <p:spPr/>
        <p:txBody>
          <a:bodyPr rtlCol="0"/>
          <a:lstStyle/>
          <a:p>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72725A6-1BDD-4D70-A796-84CE12E90A81}" type="datetimeFigureOut">
              <a:rPr kumimoji="1" lang="ja-JP" altLang="en-US" smtClean="0"/>
              <a:t>2014/4/1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AAB9862-F6C2-4FBF-A0FE-367338E6A51E}"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1">
        <a:schemeClr val="bg1"/>
      </p:bgRef>
    </p:bg>
    <p:spTree>
      <p:nvGrpSpPr>
        <p:cNvPr id="1" name=""/>
        <p:cNvGrpSpPr/>
        <p:nvPr/>
      </p:nvGrpSpPr>
      <p:grpSpPr>
        <a:xfrm>
          <a:off x="0" y="0"/>
          <a:ext cx="0" cy="0"/>
          <a:chOff x="0" y="0"/>
          <a:chExt cx="0" cy="0"/>
        </a:xfrm>
      </p:grpSpPr>
      <p:sp>
        <p:nvSpPr>
          <p:cNvPr id="10" name="直線コネクタ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タイトル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8" name="直線コネクタ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線コネクタ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線コネクタ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正方形/長方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円/楕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コンテンツ プレースホルダー 17"/>
          <p:cNvSpPr>
            <a:spLocks noGrp="1"/>
          </p:cNvSpPr>
          <p:nvPr>
            <p:ph sz="quarter" idx="1"/>
          </p:nvPr>
        </p:nvSpPr>
        <p:spPr>
          <a:xfrm>
            <a:off x="304800" y="274320"/>
            <a:ext cx="5638800" cy="6327648"/>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1" name="日付プレースホルダー 20"/>
          <p:cNvSpPr>
            <a:spLocks noGrp="1"/>
          </p:cNvSpPr>
          <p:nvPr>
            <p:ph type="dt" sz="half" idx="14"/>
          </p:nvPr>
        </p:nvSpPr>
        <p:spPr/>
        <p:txBody>
          <a:bodyPr rtlCol="0"/>
          <a:lstStyle/>
          <a:p>
            <a:fld id="{A72725A6-1BDD-4D70-A796-84CE12E90A81}" type="datetimeFigureOut">
              <a:rPr kumimoji="1" lang="ja-JP" altLang="en-US" smtClean="0"/>
              <a:t>2014/4/1</a:t>
            </a:fld>
            <a:endParaRPr kumimoji="1" lang="ja-JP" altLang="en-US"/>
          </a:p>
        </p:txBody>
      </p:sp>
      <p:sp>
        <p:nvSpPr>
          <p:cNvPr id="22" name="スライド番号プレースホルダー 21"/>
          <p:cNvSpPr>
            <a:spLocks noGrp="1"/>
          </p:cNvSpPr>
          <p:nvPr>
            <p:ph type="sldNum" sz="quarter" idx="15"/>
          </p:nvPr>
        </p:nvSpPr>
        <p:spPr/>
        <p:txBody>
          <a:bodyPr rtlCol="0"/>
          <a:lstStyle/>
          <a:p>
            <a:fld id="{5AAB9862-F6C2-4FBF-A0FE-367338E6A51E}" type="slidenum">
              <a:rPr kumimoji="1" lang="ja-JP" altLang="en-US" smtClean="0"/>
              <a:t>‹#›</a:t>
            </a:fld>
            <a:endParaRPr kumimoji="1" lang="ja-JP" altLang="en-US"/>
          </a:p>
        </p:txBody>
      </p:sp>
      <p:sp>
        <p:nvSpPr>
          <p:cNvPr id="23" name="フッター プレースホルダー 22"/>
          <p:cNvSpPr>
            <a:spLocks noGrp="1"/>
          </p:cNvSpPr>
          <p:nvPr>
            <p:ph type="ftr" sz="quarter" idx="16"/>
          </p:nvPr>
        </p:nvSpPr>
        <p:spPr/>
        <p:txBody>
          <a:bodyPr rtlCol="0"/>
          <a:lstStyle/>
          <a:p>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直線コネクタ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円/楕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タイトル 1"/>
          <p:cNvSpPr>
            <a:spLocks noGrp="1"/>
          </p:cNvSpPr>
          <p:nvPr>
            <p:ph type="title"/>
          </p:nvPr>
        </p:nvSpPr>
        <p:spPr>
          <a:xfrm rot="5400000">
            <a:off x="3350133" y="3200400"/>
            <a:ext cx="6309360" cy="457200"/>
          </a:xfrm>
        </p:spPr>
        <p:txBody>
          <a:bodyPr anchor="b"/>
          <a:lstStyle>
            <a:lvl1pPr algn="l">
              <a:buNone/>
              <a:defRPr sz="2000" b="1"/>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10" name="直線コネクタ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正方形/長方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線コネクタ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線コネクタ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線コネクタ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付プレースホルダー 16"/>
          <p:cNvSpPr>
            <a:spLocks noGrp="1"/>
          </p:cNvSpPr>
          <p:nvPr>
            <p:ph type="dt" sz="half" idx="10"/>
          </p:nvPr>
        </p:nvSpPr>
        <p:spPr/>
        <p:txBody>
          <a:bodyPr rtlCol="0"/>
          <a:lstStyle/>
          <a:p>
            <a:fld id="{A72725A6-1BDD-4D70-A796-84CE12E90A81}" type="datetimeFigureOut">
              <a:rPr kumimoji="1" lang="ja-JP" altLang="en-US" smtClean="0"/>
              <a:t>2014/4/1</a:t>
            </a:fld>
            <a:endParaRPr kumimoji="1" lang="ja-JP" altLang="en-US"/>
          </a:p>
        </p:txBody>
      </p:sp>
      <p:sp>
        <p:nvSpPr>
          <p:cNvPr id="18" name="スライド番号プレースホルダー 17"/>
          <p:cNvSpPr>
            <a:spLocks noGrp="1"/>
          </p:cNvSpPr>
          <p:nvPr>
            <p:ph type="sldNum" sz="quarter" idx="11"/>
          </p:nvPr>
        </p:nvSpPr>
        <p:spPr/>
        <p:txBody>
          <a:bodyPr rtlCol="0"/>
          <a:lstStyle/>
          <a:p>
            <a:fld id="{5AAB9862-F6C2-4FBF-A0FE-367338E6A51E}" type="slidenum">
              <a:rPr kumimoji="1" lang="ja-JP" altLang="en-US" smtClean="0"/>
              <a:t>‹#›</a:t>
            </a:fld>
            <a:endParaRPr kumimoji="1" lang="ja-JP" altLang="en-US"/>
          </a:p>
        </p:txBody>
      </p:sp>
      <p:sp>
        <p:nvSpPr>
          <p:cNvPr id="21" name="フッター プレースホルダー 20"/>
          <p:cNvSpPr>
            <a:spLocks noGrp="1"/>
          </p:cNvSpPr>
          <p:nvPr>
            <p:ph type="ftr" sz="quarter" idx="12"/>
          </p:nvPr>
        </p:nvSpPr>
        <p:spPr/>
        <p:txBody>
          <a:bodyPr rtlCol="0"/>
          <a:lstStyle/>
          <a:p>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タイトル プレースホルダー 21"/>
          <p:cNvSpPr>
            <a:spLocks noGrp="1"/>
          </p:cNvSpPr>
          <p:nvPr>
            <p:ph type="title"/>
          </p:nvPr>
        </p:nvSpPr>
        <p:spPr>
          <a:xfrm>
            <a:off x="457200" y="274638"/>
            <a:ext cx="7467600" cy="1143000"/>
          </a:xfrm>
          <a:prstGeom prst="rect">
            <a:avLst/>
          </a:prstGeom>
        </p:spPr>
        <p:txBody>
          <a:bodyPr vert="horz" anchor="b">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72725A6-1BDD-4D70-A796-84CE12E90A81}" type="datetimeFigureOut">
              <a:rPr kumimoji="1" lang="ja-JP" altLang="en-US" smtClean="0"/>
              <a:t>2014/4/1</a:t>
            </a:fld>
            <a:endParaRPr kumimoji="1" lang="ja-JP" altLang="en-US"/>
          </a:p>
        </p:txBody>
      </p:sp>
      <p:sp>
        <p:nvSpPr>
          <p:cNvPr id="3" name="フッター プレースホルダー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kumimoji="1" lang="ja-JP" altLang="en-US"/>
          </a:p>
        </p:txBody>
      </p:sp>
      <p:sp>
        <p:nvSpPr>
          <p:cNvPr id="7" name="直線コネクタ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線コネクタ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正方形/長方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円/楕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スライド番号プレースホルダー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AAB9862-F6C2-4FBF-A0FE-367338E6A51E}"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1"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株式</a:t>
            </a:r>
            <a:r>
              <a:rPr lang="ja-JP" altLang="en-US" dirty="0" smtClean="0"/>
              <a:t>会社</a:t>
            </a:r>
            <a:r>
              <a:rPr lang="en-US" altLang="ja-JP" dirty="0" err="1" smtClean="0"/>
              <a:t>fonfun</a:t>
            </a:r>
            <a:r>
              <a:rPr lang="ja-JP" altLang="en-US" dirty="0" smtClean="0"/>
              <a:t> 新人研修</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～内部監査室編～</a:t>
            </a:r>
            <a:endParaRPr kumimoji="1" lang="ja-JP" altLang="en-US" dirty="0"/>
          </a:p>
        </p:txBody>
      </p:sp>
    </p:spTree>
    <p:extLst>
      <p:ext uri="{BB962C8B-B14F-4D97-AF65-F5344CB8AC3E}">
        <p14:creationId xmlns:p14="http://schemas.microsoft.com/office/powerpoint/2010/main" val="14183423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会社ってなんだろう？</a:t>
            </a:r>
            <a:endParaRPr kumimoji="1" lang="ja-JP" altLang="en-US" dirty="0"/>
          </a:p>
        </p:txBody>
      </p:sp>
      <p:sp>
        <p:nvSpPr>
          <p:cNvPr id="3" name="コンテンツ プレースホルダー 2"/>
          <p:cNvSpPr>
            <a:spLocks noGrp="1"/>
          </p:cNvSpPr>
          <p:nvPr>
            <p:ph sz="quarter" idx="1"/>
          </p:nvPr>
        </p:nvSpPr>
        <p:spPr/>
        <p:txBody>
          <a:bodyPr/>
          <a:lstStyle/>
          <a:p>
            <a:r>
              <a:rPr lang="ja-JP" altLang="en-US" dirty="0" smtClean="0"/>
              <a:t>会社法上</a:t>
            </a:r>
            <a:r>
              <a:rPr lang="ja-JP" altLang="en-US" dirty="0"/>
              <a:t>の</a:t>
            </a:r>
            <a:r>
              <a:rPr lang="ja-JP" altLang="en-US" dirty="0" smtClean="0"/>
              <a:t>会社</a:t>
            </a:r>
            <a:r>
              <a:rPr lang="en-US" altLang="ja-JP" dirty="0" smtClean="0"/>
              <a:t>(</a:t>
            </a:r>
            <a:r>
              <a:rPr lang="ja-JP" altLang="en-US" dirty="0" smtClean="0"/>
              <a:t>ウィキペディアより</a:t>
            </a:r>
            <a:r>
              <a:rPr lang="en-US" altLang="ja-JP" dirty="0" smtClean="0"/>
              <a:t>)</a:t>
            </a:r>
            <a:endParaRPr lang="ja-JP" altLang="en-US" dirty="0"/>
          </a:p>
          <a:p>
            <a:pPr marL="354013" indent="0">
              <a:buNone/>
            </a:pPr>
            <a:r>
              <a:rPr lang="ja-JP" altLang="en-US" sz="1400" dirty="0" smtClean="0"/>
              <a:t>株式</a:t>
            </a:r>
            <a:r>
              <a:rPr lang="ja-JP" altLang="en-US" sz="1400" dirty="0"/>
              <a:t>会社、合名会社、合資会社、合同会社の四つが認められている（会社法</a:t>
            </a:r>
            <a:r>
              <a:rPr lang="en-US" altLang="ja-JP" sz="1400" dirty="0"/>
              <a:t>2</a:t>
            </a:r>
            <a:r>
              <a:rPr lang="ja-JP" altLang="en-US" sz="1400" dirty="0"/>
              <a:t>条</a:t>
            </a:r>
            <a:r>
              <a:rPr lang="en-US" altLang="ja-JP" sz="1400" dirty="0"/>
              <a:t>1</a:t>
            </a:r>
            <a:r>
              <a:rPr lang="ja-JP" altLang="en-US" sz="1400" dirty="0"/>
              <a:t>号</a:t>
            </a:r>
            <a:r>
              <a:rPr lang="ja-JP" altLang="en-US" sz="1400" dirty="0" smtClean="0"/>
              <a:t>）</a:t>
            </a:r>
            <a:r>
              <a:rPr lang="ja-JP" altLang="en-US" sz="1400" dirty="0"/>
              <a:t>。</a:t>
            </a:r>
            <a:endParaRPr lang="en-US" altLang="ja-JP" sz="1400" dirty="0" smtClean="0"/>
          </a:p>
          <a:p>
            <a:pPr marL="354013" indent="0">
              <a:buNone/>
            </a:pPr>
            <a:r>
              <a:rPr lang="ja-JP" altLang="en-US" sz="1400" dirty="0" smtClean="0"/>
              <a:t>従来</a:t>
            </a:r>
            <a:r>
              <a:rPr lang="ja-JP" altLang="en-US" sz="1400" dirty="0"/>
              <a:t>は、商法第</a:t>
            </a:r>
            <a:r>
              <a:rPr lang="en-US" altLang="ja-JP" sz="1400" dirty="0"/>
              <a:t>2</a:t>
            </a:r>
            <a:r>
              <a:rPr lang="ja-JP" altLang="en-US" sz="1400" dirty="0"/>
              <a:t>編で定められていた株式会社、合名会社及び合資会社（さらに昔は株式合資会社も）に加え、昭和</a:t>
            </a:r>
            <a:r>
              <a:rPr lang="en-US" altLang="ja-JP" sz="1400" dirty="0"/>
              <a:t>13</a:t>
            </a:r>
            <a:r>
              <a:rPr lang="ja-JP" altLang="en-US" sz="1400" dirty="0"/>
              <a:t>年に制定された有限会社法で有限会社の設立が認められていたが、</a:t>
            </a:r>
            <a:r>
              <a:rPr lang="en-US" altLang="ja-JP" sz="1400" dirty="0"/>
              <a:t>2005</a:t>
            </a:r>
            <a:r>
              <a:rPr lang="ja-JP" altLang="en-US" sz="1400" dirty="0"/>
              <a:t>年（平成</a:t>
            </a:r>
            <a:r>
              <a:rPr lang="en-US" altLang="ja-JP" sz="1400" dirty="0"/>
              <a:t>17</a:t>
            </a:r>
            <a:r>
              <a:rPr lang="ja-JP" altLang="en-US" sz="1400" dirty="0"/>
              <a:t>年）制定の新会社法で有限会社は株式会社に統合</a:t>
            </a:r>
            <a:r>
              <a:rPr lang="ja-JP" altLang="en-US" sz="1400" dirty="0" smtClean="0"/>
              <a:t>された。</a:t>
            </a:r>
            <a:r>
              <a:rPr lang="ja-JP" altLang="en-US" sz="1400" dirty="0"/>
              <a:t>それとともに、出資者の有限責任が確保され、会社の内部関係については組合的規律が適用される新たな会社類型として合同会社が創設</a:t>
            </a:r>
            <a:r>
              <a:rPr lang="ja-JP" altLang="en-US" sz="1400" dirty="0" smtClean="0"/>
              <a:t>された。</a:t>
            </a:r>
            <a:endParaRPr lang="en-US" altLang="ja-JP" sz="1400" dirty="0" smtClean="0"/>
          </a:p>
          <a:p>
            <a:pPr marL="354013" indent="0">
              <a:buNone/>
            </a:pPr>
            <a:endParaRPr lang="en-US" altLang="ja-JP" sz="1400" dirty="0"/>
          </a:p>
          <a:p>
            <a:r>
              <a:rPr lang="ja-JP" altLang="en-US" dirty="0"/>
              <a:t>株式会社</a:t>
            </a:r>
            <a:r>
              <a:rPr lang="en-US" altLang="ja-JP" dirty="0" smtClean="0"/>
              <a:t>(</a:t>
            </a:r>
            <a:r>
              <a:rPr lang="ja-JP" altLang="en-US" dirty="0"/>
              <a:t>ウィキペディアより</a:t>
            </a:r>
            <a:r>
              <a:rPr lang="en-US" altLang="ja-JP" dirty="0"/>
              <a:t>)</a:t>
            </a:r>
            <a:endParaRPr lang="ja-JP" altLang="en-US" dirty="0"/>
          </a:p>
          <a:p>
            <a:pPr marL="354013" indent="0">
              <a:buNone/>
            </a:pPr>
            <a:r>
              <a:rPr lang="ja-JP" altLang="en-US" sz="1400" dirty="0"/>
              <a:t>株式会社に出資することにより株式を有する者（すなわち株式会社</a:t>
            </a:r>
            <a:r>
              <a:rPr lang="ja-JP" altLang="en-US" sz="1400" dirty="0" smtClean="0"/>
              <a:t>の社員</a:t>
            </a:r>
            <a:r>
              <a:rPr lang="en-US" altLang="ja-JP" sz="1400" dirty="0" smtClean="0"/>
              <a:t>※</a:t>
            </a:r>
            <a:r>
              <a:rPr lang="ja-JP" altLang="en-US" sz="1400" dirty="0" smtClean="0"/>
              <a:t>）</a:t>
            </a:r>
            <a:r>
              <a:rPr lang="ja-JP" altLang="en-US" sz="1400" dirty="0"/>
              <a:t>を株主という。株主は購入した株式の数に応じて、株式会社の経営に関与する事ができる（経営参加権）。具体的には株式会社の意思決定会議である株主総会において、原則として株式の保有数、またはその保有単元数に応じて議決権を持つ（株主平等の原則）</a:t>
            </a:r>
            <a:r>
              <a:rPr lang="ja-JP" altLang="en-US" sz="1400" dirty="0" smtClean="0"/>
              <a:t>。</a:t>
            </a:r>
            <a:endParaRPr lang="en-US" altLang="ja-JP" sz="1400" dirty="0" smtClean="0"/>
          </a:p>
          <a:p>
            <a:pPr marL="354013" indent="0">
              <a:buNone/>
            </a:pPr>
            <a:r>
              <a:rPr lang="en-US" altLang="ja-JP" sz="1050" dirty="0" smtClean="0"/>
              <a:t>※</a:t>
            </a:r>
            <a:r>
              <a:rPr lang="ja-JP" altLang="en-US" sz="1050" dirty="0"/>
              <a:t>法律学において社員とは、社団の構成員（株式会社においては「株主」）のことを指す言葉であり、一般的な用法である従業員のことを指す言葉ではない</a:t>
            </a:r>
            <a:endParaRPr lang="en-US" altLang="ja-JP" sz="1050" dirty="0"/>
          </a:p>
        </p:txBody>
      </p:sp>
    </p:spTree>
    <p:extLst>
      <p:ext uri="{BB962C8B-B14F-4D97-AF65-F5344CB8AC3E}">
        <p14:creationId xmlns:p14="http://schemas.microsoft.com/office/powerpoint/2010/main" val="963980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会社という団体にはルールがある</a:t>
            </a:r>
            <a:endParaRPr kumimoji="1" lang="ja-JP" altLang="en-US" dirty="0"/>
          </a:p>
        </p:txBody>
      </p:sp>
      <p:sp>
        <p:nvSpPr>
          <p:cNvPr id="3" name="コンテンツ プレースホルダー 2"/>
          <p:cNvSpPr>
            <a:spLocks noGrp="1"/>
          </p:cNvSpPr>
          <p:nvPr>
            <p:ph sz="quarter" idx="1"/>
          </p:nvPr>
        </p:nvSpPr>
        <p:spPr/>
        <p:txBody>
          <a:bodyPr>
            <a:normAutofit/>
          </a:bodyPr>
          <a:lstStyle/>
          <a:p>
            <a:r>
              <a:rPr lang="ja-JP" altLang="en-US" dirty="0" smtClean="0"/>
              <a:t>株式会社という会社の形は法律によって決められている</a:t>
            </a:r>
            <a:r>
              <a:rPr lang="en-US" altLang="ja-JP" dirty="0" smtClean="0"/>
              <a:t/>
            </a:r>
            <a:br>
              <a:rPr lang="en-US" altLang="ja-JP" dirty="0" smtClean="0"/>
            </a:br>
            <a:r>
              <a:rPr lang="en-US" altLang="ja-JP" dirty="0" smtClean="0"/>
              <a:t/>
            </a:r>
            <a:br>
              <a:rPr lang="en-US" altLang="ja-JP" dirty="0" smtClean="0"/>
            </a:br>
            <a:r>
              <a:rPr lang="ja-JP" altLang="en-US" sz="1400" dirty="0" smtClean="0"/>
              <a:t>株式会社という会社は、どういう機関を設ける必要があるかが法律により事細かにさだめられています。</a:t>
            </a:r>
            <a:r>
              <a:rPr lang="en-US" altLang="ja-JP" dirty="0" smtClean="0"/>
              <a:t/>
            </a:r>
            <a:br>
              <a:rPr lang="en-US" altLang="ja-JP" dirty="0" smtClean="0"/>
            </a:br>
            <a:endParaRPr lang="en-US" altLang="ja-JP" dirty="0" smtClean="0"/>
          </a:p>
          <a:p>
            <a:r>
              <a:rPr lang="ja-JP" altLang="en-US" dirty="0"/>
              <a:t>更にその中</a:t>
            </a:r>
            <a:r>
              <a:rPr lang="ja-JP" altLang="en-US" dirty="0" smtClean="0"/>
              <a:t>でも、公開会社は設置が義務付けられているものがある</a:t>
            </a:r>
            <a:r>
              <a:rPr lang="en-US" altLang="ja-JP" dirty="0" smtClean="0"/>
              <a:t/>
            </a:r>
            <a:br>
              <a:rPr lang="en-US" altLang="ja-JP" dirty="0" smtClean="0"/>
            </a:br>
            <a:r>
              <a:rPr lang="en-US" altLang="ja-JP" dirty="0" smtClean="0"/>
              <a:t/>
            </a:r>
            <a:br>
              <a:rPr lang="en-US" altLang="ja-JP" dirty="0" smtClean="0"/>
            </a:br>
            <a:r>
              <a:rPr lang="ja-JP" altLang="en-US" sz="1400" dirty="0" smtClean="0"/>
              <a:t>株式を公開している会社には、取締役会、監査役、監査役会、会計監査人をおくことを義務付けられています。</a:t>
            </a:r>
            <a:r>
              <a:rPr lang="en-US" altLang="ja-JP" sz="1400" dirty="0" smtClean="0"/>
              <a:t/>
            </a:r>
            <a:br>
              <a:rPr lang="en-US" altLang="ja-JP" sz="1400" dirty="0" smtClean="0"/>
            </a:br>
            <a:r>
              <a:rPr lang="ja-JP" altLang="en-US" sz="1400" dirty="0" smtClean="0"/>
              <a:t>同じように、会社に求められているものとして</a:t>
            </a:r>
            <a:r>
              <a:rPr lang="en-US" altLang="ja-JP" sz="1400" dirty="0" smtClean="0"/>
              <a:t>…</a:t>
            </a:r>
          </a:p>
          <a:p>
            <a:pPr marL="640080" lvl="2" indent="0">
              <a:buNone/>
            </a:pPr>
            <a:r>
              <a:rPr lang="en-US" altLang="ja-JP" sz="800" dirty="0" smtClean="0"/>
              <a:t/>
            </a:r>
            <a:br>
              <a:rPr lang="en-US" altLang="ja-JP" sz="800" dirty="0" smtClean="0"/>
            </a:br>
            <a:r>
              <a:rPr lang="ja-JP" altLang="en-US" dirty="0" smtClean="0"/>
              <a:t>内部統制</a:t>
            </a:r>
            <a:endParaRPr lang="en-US" altLang="ja-JP" dirty="0" smtClean="0"/>
          </a:p>
          <a:p>
            <a:pPr marL="268288" indent="0">
              <a:buNone/>
            </a:pPr>
            <a:r>
              <a:rPr lang="ja-JP" altLang="en-US" sz="1400" dirty="0" smtClean="0"/>
              <a:t>というものがあります。</a:t>
            </a:r>
            <a:r>
              <a:rPr lang="en-US" altLang="ja-JP" dirty="0"/>
              <a:t/>
            </a:r>
            <a:br>
              <a:rPr lang="en-US" altLang="ja-JP" dirty="0"/>
            </a:br>
            <a:endParaRPr lang="en-US" altLang="ja-JP" dirty="0"/>
          </a:p>
          <a:p>
            <a:pPr marL="0" indent="0">
              <a:buNone/>
            </a:pPr>
            <a:endParaRPr kumimoji="1" lang="en-US" altLang="ja-JP" dirty="0" smtClean="0"/>
          </a:p>
        </p:txBody>
      </p:sp>
    </p:spTree>
    <p:extLst>
      <p:ext uri="{BB962C8B-B14F-4D97-AF65-F5344CB8AC3E}">
        <p14:creationId xmlns:p14="http://schemas.microsoft.com/office/powerpoint/2010/main" val="1479671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内部監査室って何してる所？</a:t>
            </a:r>
            <a:endParaRPr kumimoji="1" lang="ja-JP" altLang="en-US" dirty="0"/>
          </a:p>
        </p:txBody>
      </p:sp>
      <p:sp>
        <p:nvSpPr>
          <p:cNvPr id="3" name="コンテンツ プレースホルダー 2"/>
          <p:cNvSpPr>
            <a:spLocks noGrp="1"/>
          </p:cNvSpPr>
          <p:nvPr>
            <p:ph sz="quarter" idx="1"/>
          </p:nvPr>
        </p:nvSpPr>
        <p:spPr/>
        <p:txBody>
          <a:bodyPr>
            <a:normAutofit/>
          </a:bodyPr>
          <a:lstStyle/>
          <a:p>
            <a:r>
              <a:rPr kumimoji="1" lang="ja-JP" altLang="en-US" dirty="0" smtClean="0"/>
              <a:t>内部統制の役割の一つを担っています。</a:t>
            </a:r>
            <a:endParaRPr kumimoji="1" lang="en-US" altLang="ja-JP" dirty="0" smtClean="0"/>
          </a:p>
          <a:p>
            <a:pPr marL="365760" lvl="1" indent="0">
              <a:buNone/>
            </a:pPr>
            <a:r>
              <a:rPr lang="ja-JP" altLang="en-US" sz="1400" dirty="0" smtClean="0"/>
              <a:t>内部統制とは</a:t>
            </a:r>
            <a:endParaRPr lang="en-US" altLang="ja-JP" sz="1400" dirty="0" smtClean="0"/>
          </a:p>
          <a:p>
            <a:pPr marL="365760" lvl="1" indent="0">
              <a:buNone/>
            </a:pPr>
            <a:r>
              <a:rPr lang="ja-JP" altLang="en-US" sz="1400" dirty="0" smtClean="0"/>
              <a:t>企業</a:t>
            </a:r>
            <a:r>
              <a:rPr lang="ja-JP" altLang="en-US" sz="1400" dirty="0"/>
              <a:t>などの組織内部において、違法行為や不正、ミスやエラーなどが行われることなく、組織が健全かつ有効・効率的に運営されるよう各業務で所定の基準や手続きを定め、それに基づいて管理・監視・保証を行うこと</a:t>
            </a:r>
            <a:r>
              <a:rPr lang="ja-JP" altLang="en-US" sz="1400" dirty="0" smtClean="0"/>
              <a:t>。</a:t>
            </a:r>
            <a:endParaRPr lang="en-US" altLang="ja-JP" sz="1400" dirty="0" smtClean="0"/>
          </a:p>
          <a:p>
            <a:pPr marL="365760" lvl="1" indent="0">
              <a:buNone/>
            </a:pPr>
            <a:endParaRPr lang="en-US" altLang="ja-JP" sz="1400" dirty="0"/>
          </a:p>
          <a:p>
            <a:r>
              <a:rPr lang="ja-JP" altLang="en-US" dirty="0" smtClean="0"/>
              <a:t>内部監査室で評価をしていること</a:t>
            </a:r>
            <a:r>
              <a:rPr lang="en-US" altLang="ja-JP" dirty="0" smtClean="0"/>
              <a:t/>
            </a:r>
            <a:br>
              <a:rPr lang="en-US" altLang="ja-JP" dirty="0" smtClean="0"/>
            </a:br>
            <a:r>
              <a:rPr lang="ja-JP" altLang="en-US" sz="1500" dirty="0"/>
              <a:t>会社業務が次のものを遵守して適正に</a:t>
            </a:r>
            <a:r>
              <a:rPr lang="ja-JP" altLang="en-US" sz="1500" dirty="0" smtClean="0"/>
              <a:t>行われて</a:t>
            </a:r>
            <a:r>
              <a:rPr lang="ja-JP" altLang="en-US" sz="1500" dirty="0"/>
              <a:t>いるかどうかを</a:t>
            </a:r>
            <a:r>
              <a:rPr lang="ja-JP" altLang="en-US" sz="1500" dirty="0" smtClean="0"/>
              <a:t>評価しています。</a:t>
            </a:r>
            <a:endParaRPr lang="ja-JP" altLang="en-US" sz="1500" dirty="0"/>
          </a:p>
          <a:p>
            <a:pPr marL="365760" lvl="1" indent="0">
              <a:buNone/>
            </a:pPr>
            <a:r>
              <a:rPr lang="ja-JP" altLang="en-US" sz="1200" dirty="0"/>
              <a:t>１．法令</a:t>
            </a:r>
          </a:p>
          <a:p>
            <a:pPr marL="365760" lvl="1" indent="0">
              <a:buNone/>
            </a:pPr>
            <a:r>
              <a:rPr lang="ja-JP" altLang="en-US" sz="1200" dirty="0"/>
              <a:t>２．会社の定款</a:t>
            </a:r>
          </a:p>
          <a:p>
            <a:pPr marL="365760" lvl="1" indent="0">
              <a:buNone/>
            </a:pPr>
            <a:r>
              <a:rPr lang="ja-JP" altLang="en-US" sz="1200" dirty="0"/>
              <a:t>３．会社の諸規則、諸規程、諸細則、諸ルール、その他</a:t>
            </a:r>
            <a:r>
              <a:rPr lang="ja-JP" altLang="en-US" sz="1200" dirty="0" smtClean="0"/>
              <a:t>公示</a:t>
            </a:r>
            <a:endParaRPr lang="en-US" altLang="ja-JP" sz="1200" dirty="0" smtClean="0"/>
          </a:p>
          <a:p>
            <a:pPr marL="365760" lvl="1" indent="0">
              <a:buNone/>
            </a:pPr>
            <a:r>
              <a:rPr lang="ja-JP" altLang="en-US" sz="1200" dirty="0" smtClean="0"/>
              <a:t>４</a:t>
            </a:r>
            <a:r>
              <a:rPr lang="ja-JP" altLang="en-US" sz="1200" dirty="0"/>
              <a:t>．会社の経営方針</a:t>
            </a:r>
            <a:endParaRPr kumimoji="1" lang="ja-JP" altLang="en-US" sz="1200" dirty="0"/>
          </a:p>
        </p:txBody>
      </p:sp>
    </p:spTree>
    <p:extLst>
      <p:ext uri="{BB962C8B-B14F-4D97-AF65-F5344CB8AC3E}">
        <p14:creationId xmlns:p14="http://schemas.microsoft.com/office/powerpoint/2010/main" val="1608463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法律・規程・ルールについて</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会社で活動をしていく上で、守らなくてはならないものは沢山ある。</a:t>
            </a:r>
            <a:endParaRPr kumimoji="1" lang="en-US" altLang="ja-JP" dirty="0" smtClean="0"/>
          </a:p>
          <a:p>
            <a:pPr lvl="1"/>
            <a:r>
              <a:rPr lang="ja-JP" altLang="en-US" dirty="0" smtClean="0"/>
              <a:t>法律</a:t>
            </a:r>
            <a:endParaRPr lang="en-US" altLang="ja-JP" dirty="0" smtClean="0"/>
          </a:p>
          <a:p>
            <a:pPr marL="623888" lvl="1" indent="0">
              <a:buNone/>
            </a:pPr>
            <a:r>
              <a:rPr lang="ja-JP" altLang="en-US" sz="1400" dirty="0" smtClean="0"/>
              <a:t>会社法、商法、電気通信事業者法、金融商取引法 </a:t>
            </a:r>
            <a:r>
              <a:rPr lang="en-US" altLang="ja-JP" sz="1400" dirty="0" smtClean="0"/>
              <a:t>etc.</a:t>
            </a:r>
          </a:p>
          <a:p>
            <a:pPr marL="623888" lvl="1" indent="0">
              <a:buNone/>
            </a:pPr>
            <a:endParaRPr lang="en-US" altLang="ja-JP" sz="1400" dirty="0" smtClean="0"/>
          </a:p>
          <a:p>
            <a:pPr lvl="1"/>
            <a:r>
              <a:rPr kumimoji="1" lang="ja-JP" altLang="en-US" dirty="0" smtClean="0"/>
              <a:t>規程</a:t>
            </a:r>
            <a:endParaRPr kumimoji="1" lang="en-US" altLang="ja-JP" dirty="0" smtClean="0"/>
          </a:p>
          <a:p>
            <a:pPr marL="623888" lvl="1" indent="0">
              <a:buNone/>
            </a:pPr>
            <a:r>
              <a:rPr kumimoji="1" lang="ja-JP" altLang="en-US" sz="1400" dirty="0" smtClean="0"/>
              <a:t>イントラ</a:t>
            </a:r>
            <a:r>
              <a:rPr lang="en-US" altLang="ja-JP" sz="1400" dirty="0" smtClean="0"/>
              <a:t>(</a:t>
            </a:r>
            <a:r>
              <a:rPr lang="ja-JP" altLang="en-US" sz="1400" dirty="0" smtClean="0"/>
              <a:t> </a:t>
            </a:r>
            <a:r>
              <a:rPr lang="en-US" altLang="ja-JP" sz="1400" dirty="0" smtClean="0"/>
              <a:t>http</a:t>
            </a:r>
            <a:r>
              <a:rPr lang="en-US" altLang="ja-JP" sz="1400" dirty="0"/>
              <a:t>://</a:t>
            </a:r>
            <a:r>
              <a:rPr lang="en-US" altLang="ja-JP" sz="1400" dirty="0" smtClean="0"/>
              <a:t>sv-ff.fcu.fonfun.co.jp/</a:t>
            </a:r>
            <a:r>
              <a:rPr lang="ja-JP" altLang="en-US" sz="1400" dirty="0" smtClean="0"/>
              <a:t> </a:t>
            </a:r>
            <a:r>
              <a:rPr lang="en-US" altLang="ja-JP" sz="1400" dirty="0" smtClean="0"/>
              <a:t>)</a:t>
            </a:r>
            <a:r>
              <a:rPr lang="ja-JP" altLang="en-US" sz="1400" dirty="0" smtClean="0"/>
              <a:t>から「規定集」へと進むと色々あります。</a:t>
            </a:r>
            <a:r>
              <a:rPr lang="en-US" altLang="ja-JP" sz="1400" dirty="0" smtClean="0"/>
              <a:t/>
            </a:r>
            <a:br>
              <a:rPr lang="en-US" altLang="ja-JP" sz="1400" dirty="0" smtClean="0"/>
            </a:br>
            <a:r>
              <a:rPr lang="ja-JP" altLang="en-US" sz="1400" dirty="0" smtClean="0"/>
              <a:t>まずは全て目を通すようにしましょう。</a:t>
            </a:r>
            <a:r>
              <a:rPr lang="en-US" altLang="ja-JP" sz="1400" dirty="0" smtClean="0"/>
              <a:t/>
            </a:r>
            <a:br>
              <a:rPr lang="en-US" altLang="ja-JP" sz="1400" dirty="0" smtClean="0"/>
            </a:br>
            <a:endParaRPr kumimoji="1" lang="en-US" altLang="ja-JP" sz="1400" dirty="0" smtClean="0"/>
          </a:p>
          <a:p>
            <a:pPr lvl="1"/>
            <a:r>
              <a:rPr lang="ja-JP" altLang="en-US" dirty="0" smtClean="0"/>
              <a:t>ルール</a:t>
            </a:r>
            <a:r>
              <a:rPr lang="en-US" altLang="ja-JP" dirty="0" smtClean="0"/>
              <a:t/>
            </a:r>
            <a:br>
              <a:rPr lang="en-US" altLang="ja-JP" dirty="0" smtClean="0"/>
            </a:br>
            <a:r>
              <a:rPr lang="ja-JP" altLang="en-US" sz="1400" dirty="0" smtClean="0"/>
              <a:t>規程</a:t>
            </a:r>
            <a:r>
              <a:rPr lang="ja-JP" altLang="en-US" sz="1400" dirty="0"/>
              <a:t>に定められて</a:t>
            </a:r>
            <a:r>
              <a:rPr lang="ja-JP" altLang="en-US" sz="1400" dirty="0" smtClean="0"/>
              <a:t>いる</a:t>
            </a:r>
            <a:r>
              <a:rPr lang="ja-JP" altLang="en-US" sz="1400" dirty="0"/>
              <a:t>ものもありますが</a:t>
            </a:r>
            <a:r>
              <a:rPr lang="ja-JP" altLang="en-US" sz="1400" dirty="0" smtClean="0"/>
              <a:t>、それ以外のこの会社のルールがあります。</a:t>
            </a:r>
            <a:r>
              <a:rPr lang="en-US" altLang="ja-JP" sz="1400" dirty="0" smtClean="0"/>
              <a:t/>
            </a:r>
            <a:br>
              <a:rPr lang="en-US" altLang="ja-JP" sz="1400" dirty="0" smtClean="0"/>
            </a:br>
            <a:r>
              <a:rPr lang="ja-JP" altLang="en-US" sz="1400" dirty="0" smtClean="0"/>
              <a:t>新しく物</a:t>
            </a:r>
            <a:r>
              <a:rPr lang="ja-JP" altLang="en-US" sz="1400" dirty="0"/>
              <a:t>を買って</a:t>
            </a:r>
            <a:r>
              <a:rPr lang="ja-JP" altLang="en-US" sz="1400" dirty="0" smtClean="0"/>
              <a:t>ほしい</a:t>
            </a:r>
            <a:r>
              <a:rPr lang="ja-JP" altLang="en-US" sz="1400" dirty="0"/>
              <a:t>けれど</a:t>
            </a:r>
            <a:r>
              <a:rPr lang="ja-JP" altLang="en-US" sz="1400" dirty="0" smtClean="0"/>
              <a:t>、どうしたらいいの？残業しないとお仕事が間に合わないけれど、残業は自由にしていいの？等はここに書かれています。</a:t>
            </a:r>
            <a:endParaRPr lang="en-US" altLang="ja-JP" dirty="0" smtClean="0"/>
          </a:p>
          <a:p>
            <a:pPr marL="623888" lvl="1" indent="0">
              <a:buNone/>
            </a:pPr>
            <a:endParaRPr kumimoji="1" lang="ja-JP" altLang="en-US" dirty="0"/>
          </a:p>
        </p:txBody>
      </p:sp>
    </p:spTree>
    <p:extLst>
      <p:ext uri="{BB962C8B-B14F-4D97-AF65-F5344CB8AC3E}">
        <p14:creationId xmlns:p14="http://schemas.microsoft.com/office/powerpoint/2010/main" val="1424411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沢山の規程やルールの中で、今すぐ肝に銘じておいてほしいもの</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個人情報保護</a:t>
            </a:r>
            <a:endParaRPr kumimoji="1" lang="en-US" altLang="ja-JP" dirty="0" smtClean="0"/>
          </a:p>
          <a:p>
            <a:pPr lvl="1"/>
            <a:r>
              <a:rPr lang="ja-JP" altLang="en-US" dirty="0"/>
              <a:t>個人情報</a:t>
            </a:r>
            <a:r>
              <a:rPr lang="ja-JP" altLang="en-US" dirty="0" smtClean="0"/>
              <a:t>保護を推進する重要性</a:t>
            </a:r>
            <a:r>
              <a:rPr lang="en-US" altLang="ja-JP" dirty="0" smtClean="0"/>
              <a:t/>
            </a:r>
            <a:br>
              <a:rPr lang="en-US" altLang="ja-JP" dirty="0" smtClean="0"/>
            </a:br>
            <a:r>
              <a:rPr lang="en-US" altLang="ja-JP" sz="1400" dirty="0" smtClean="0"/>
              <a:t/>
            </a:r>
            <a:br>
              <a:rPr lang="en-US" altLang="ja-JP" sz="1400" dirty="0" smtClean="0"/>
            </a:br>
            <a:r>
              <a:rPr lang="ja-JP" altLang="en-US" sz="1400" dirty="0" smtClean="0"/>
              <a:t>会社</a:t>
            </a:r>
            <a:r>
              <a:rPr lang="ja-JP" altLang="en-US" sz="1400" dirty="0"/>
              <a:t>が個人情報を適正に取り扱うためのガイドラインを設け、これに従い活動することは</a:t>
            </a:r>
            <a:r>
              <a:rPr lang="ja-JP" altLang="en-US" sz="1400" dirty="0" smtClean="0"/>
              <a:t>、取引先</a:t>
            </a:r>
            <a:r>
              <a:rPr lang="ja-JP" altLang="en-US" sz="1400" dirty="0"/>
              <a:t>、顧客および従業員等からの信頼を獲得し、会社への利益をもたらす利点を</a:t>
            </a:r>
            <a:r>
              <a:rPr lang="ja-JP" altLang="en-US" sz="1400" dirty="0" smtClean="0"/>
              <a:t>持ちます。</a:t>
            </a:r>
            <a:r>
              <a:rPr lang="en-US" altLang="ja-JP" sz="1400" dirty="0" smtClean="0"/>
              <a:t/>
            </a:r>
            <a:br>
              <a:rPr lang="en-US" altLang="ja-JP" sz="1400" dirty="0" smtClean="0"/>
            </a:br>
            <a:r>
              <a:rPr lang="ja-JP" altLang="en-US" sz="1400" dirty="0" smtClean="0"/>
              <a:t>また、会社で個人の情報を取り扱う以上は、</a:t>
            </a:r>
            <a:r>
              <a:rPr lang="ja-JP" altLang="en-US" sz="1400" dirty="0"/>
              <a:t>それらに対して全ての顧客、取引先に対する役割と社会的な責任</a:t>
            </a:r>
            <a:r>
              <a:rPr lang="ja-JP" altLang="en-US" sz="1400" dirty="0" smtClean="0"/>
              <a:t>を持ちます。</a:t>
            </a:r>
            <a:r>
              <a:rPr lang="en-US" altLang="ja-JP" sz="1400" dirty="0" smtClean="0"/>
              <a:t/>
            </a:r>
            <a:br>
              <a:rPr lang="en-US" altLang="ja-JP" sz="1400" dirty="0" smtClean="0"/>
            </a:br>
            <a:endParaRPr lang="en-US" altLang="ja-JP" dirty="0" smtClean="0"/>
          </a:p>
          <a:p>
            <a:pPr lvl="1"/>
            <a:r>
              <a:rPr lang="ja-JP" altLang="en-US" dirty="0"/>
              <a:t>個人</a:t>
            </a:r>
            <a:r>
              <a:rPr lang="ja-JP" altLang="en-US" dirty="0" smtClean="0"/>
              <a:t>情報保護が出来なかった場合に想定される事</a:t>
            </a:r>
            <a:r>
              <a:rPr lang="en-US" altLang="ja-JP" dirty="0" smtClean="0"/>
              <a:t/>
            </a:r>
            <a:br>
              <a:rPr lang="en-US" altLang="ja-JP" dirty="0" smtClean="0"/>
            </a:br>
            <a:r>
              <a:rPr lang="en-US" altLang="ja-JP" sz="1400" dirty="0" smtClean="0"/>
              <a:t/>
            </a:r>
            <a:br>
              <a:rPr lang="en-US" altLang="ja-JP" sz="1400" dirty="0" smtClean="0"/>
            </a:br>
            <a:r>
              <a:rPr lang="ja-JP" altLang="en-US" sz="1400" dirty="0"/>
              <a:t>会社</a:t>
            </a:r>
            <a:r>
              <a:rPr lang="ja-JP" altLang="en-US" sz="1400" dirty="0" smtClean="0"/>
              <a:t>が個人情報保護ができていなかった（漏洩させた等）場合</a:t>
            </a:r>
            <a:r>
              <a:rPr lang="ja-JP" altLang="en-US" sz="1400" dirty="0"/>
              <a:t>、社会的な信頼を失墜させ、収益の低減および　以降のビジネスの成長を止める原因と</a:t>
            </a:r>
            <a:r>
              <a:rPr lang="ja-JP" altLang="en-US" sz="1400" dirty="0" smtClean="0"/>
              <a:t>なり</a:t>
            </a:r>
            <a:r>
              <a:rPr lang="ja-JP" altLang="en-US" sz="1400" dirty="0"/>
              <a:t>えます</a:t>
            </a:r>
            <a:r>
              <a:rPr lang="ja-JP" altLang="en-US" sz="1400" dirty="0" smtClean="0"/>
              <a:t>。</a:t>
            </a:r>
            <a:r>
              <a:rPr lang="en-US" altLang="ja-JP" sz="1400" dirty="0" smtClean="0"/>
              <a:t/>
            </a:r>
            <a:br>
              <a:rPr lang="en-US" altLang="ja-JP" sz="1400" dirty="0" smtClean="0"/>
            </a:br>
            <a:r>
              <a:rPr lang="ja-JP" altLang="en-US" sz="1400" dirty="0" smtClean="0"/>
              <a:t>従業員</a:t>
            </a:r>
            <a:r>
              <a:rPr lang="ja-JP" altLang="en-US" sz="1400" dirty="0"/>
              <a:t>等</a:t>
            </a:r>
            <a:r>
              <a:rPr lang="ja-JP" altLang="en-US" sz="1400" dirty="0" smtClean="0"/>
              <a:t>が</a:t>
            </a:r>
            <a:r>
              <a:rPr lang="ja-JP" altLang="en-US" sz="1400" dirty="0"/>
              <a:t>規定等</a:t>
            </a:r>
            <a:r>
              <a:rPr lang="ja-JP" altLang="en-US" sz="1400" dirty="0" smtClean="0"/>
              <a:t>に</a:t>
            </a:r>
            <a:r>
              <a:rPr lang="ja-JP" altLang="en-US" sz="1400" dirty="0"/>
              <a:t>違反した行動を行った場合は、就業規則に定める</a:t>
            </a:r>
            <a:r>
              <a:rPr lang="ja-JP" altLang="en-US" sz="1400" dirty="0" smtClean="0"/>
              <a:t>懲戒の</a:t>
            </a:r>
            <a:r>
              <a:rPr lang="ja-JP" altLang="en-US" sz="1400" dirty="0"/>
              <a:t>対象となる場合が</a:t>
            </a:r>
            <a:r>
              <a:rPr lang="ja-JP" altLang="en-US" sz="1400" dirty="0" smtClean="0"/>
              <a:t>あります</a:t>
            </a:r>
            <a:r>
              <a:rPr lang="ja-JP" altLang="en-US" sz="1400" dirty="0"/>
              <a:t>。</a:t>
            </a:r>
          </a:p>
          <a:p>
            <a:pPr lvl="1"/>
            <a:endParaRPr lang="en-US" altLang="ja-JP" dirty="0"/>
          </a:p>
          <a:p>
            <a:endParaRPr kumimoji="1" lang="ja-JP" altLang="en-US" dirty="0"/>
          </a:p>
        </p:txBody>
      </p:sp>
    </p:spTree>
    <p:extLst>
      <p:ext uri="{BB962C8B-B14F-4D97-AF65-F5344CB8AC3E}">
        <p14:creationId xmlns:p14="http://schemas.microsoft.com/office/powerpoint/2010/main" val="3006927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今すぐにできる対策を</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dirty="0" smtClean="0"/>
              <a:t>スクリーンセイバーの設定</a:t>
            </a:r>
            <a:r>
              <a:rPr kumimoji="1" lang="en-US" altLang="ja-JP" dirty="0" smtClean="0"/>
              <a:t/>
            </a:r>
            <a:br>
              <a:rPr kumimoji="1" lang="en-US" altLang="ja-JP" dirty="0" smtClean="0"/>
            </a:br>
            <a:r>
              <a:rPr kumimoji="1" lang="en-US" altLang="ja-JP" sz="1400" dirty="0" smtClean="0"/>
              <a:t/>
            </a:r>
            <a:br>
              <a:rPr kumimoji="1" lang="en-US" altLang="ja-JP" sz="1400" dirty="0" smtClean="0"/>
            </a:br>
            <a:r>
              <a:rPr lang="ja-JP" altLang="en-US" sz="1400" dirty="0" smtClean="0"/>
              <a:t>会社</a:t>
            </a:r>
            <a:r>
              <a:rPr lang="ja-JP" altLang="en-US" sz="1400" dirty="0"/>
              <a:t>で使用する</a:t>
            </a:r>
            <a:r>
              <a:rPr lang="en-US" altLang="ja-JP" sz="1400" dirty="0"/>
              <a:t>PC</a:t>
            </a:r>
            <a:r>
              <a:rPr lang="ja-JP" altLang="en-US" sz="1400" dirty="0"/>
              <a:t>は、必ずパスワードのかかったスクリーンセイバーを設定するようにしてください</a:t>
            </a:r>
            <a:r>
              <a:rPr lang="ja-JP" altLang="en-US" sz="1400" dirty="0" smtClean="0"/>
              <a:t>。</a:t>
            </a:r>
            <a:r>
              <a:rPr lang="en-US" altLang="ja-JP" sz="1400" dirty="0"/>
              <a:t/>
            </a:r>
            <a:br>
              <a:rPr lang="en-US" altLang="ja-JP" sz="1400" dirty="0"/>
            </a:br>
            <a:r>
              <a:rPr lang="ja-JP" altLang="en-US" sz="1400" dirty="0" smtClean="0"/>
              <a:t>設定</a:t>
            </a:r>
            <a:r>
              <a:rPr lang="ja-JP" altLang="en-US" sz="1400" dirty="0"/>
              <a:t>の仕方</a:t>
            </a:r>
            <a:r>
              <a:rPr lang="ja-JP" altLang="en-US" sz="1400" dirty="0" smtClean="0"/>
              <a:t>は別紙参照。待ち時間は５分程度にしておきましょう。</a:t>
            </a:r>
            <a:r>
              <a:rPr lang="en-US" altLang="ja-JP" sz="1400" dirty="0" smtClean="0"/>
              <a:t/>
            </a:r>
            <a:br>
              <a:rPr lang="en-US" altLang="ja-JP" sz="1400" dirty="0" smtClean="0"/>
            </a:br>
            <a:endParaRPr kumimoji="1" lang="en-US" altLang="ja-JP" dirty="0" smtClean="0"/>
          </a:p>
          <a:p>
            <a:r>
              <a:rPr lang="ja-JP" altLang="en-US" dirty="0" smtClean="0"/>
              <a:t>紛失</a:t>
            </a:r>
            <a:r>
              <a:rPr lang="ja-JP" altLang="en-US" dirty="0"/>
              <a:t>した</a:t>
            </a:r>
            <a:r>
              <a:rPr lang="ja-JP" altLang="en-US" dirty="0" smtClean="0"/>
              <a:t>とき</a:t>
            </a:r>
            <a:r>
              <a:rPr lang="en-US" altLang="ja-JP" dirty="0" smtClean="0"/>
              <a:t/>
            </a:r>
            <a:br>
              <a:rPr lang="en-US" altLang="ja-JP" dirty="0" smtClean="0"/>
            </a:br>
            <a:r>
              <a:rPr lang="en-US" altLang="ja-JP" sz="1400" dirty="0" smtClean="0"/>
              <a:t/>
            </a:r>
            <a:br>
              <a:rPr lang="en-US" altLang="ja-JP" sz="1400" dirty="0" smtClean="0"/>
            </a:br>
            <a:r>
              <a:rPr lang="ja-JP" altLang="en-US" sz="1400" dirty="0" smtClean="0"/>
              <a:t>たとえプライベートの携帯端末であっても、会社の顧客の情報が入っている場合には、必ず会社にその旨を連絡しましょう。</a:t>
            </a:r>
            <a:endParaRPr lang="en-US" altLang="ja-JP" sz="1400" dirty="0" smtClean="0"/>
          </a:p>
        </p:txBody>
      </p:sp>
    </p:spTree>
    <p:extLst>
      <p:ext uri="{BB962C8B-B14F-4D97-AF65-F5344CB8AC3E}">
        <p14:creationId xmlns:p14="http://schemas.microsoft.com/office/powerpoint/2010/main" val="13749098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スパイス">
  <a:themeElements>
    <a:clrScheme name="スパイス">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スパイス">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スパイス">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294</TotalTime>
  <Words>843</Words>
  <Application>Microsoft Office PowerPoint</Application>
  <PresentationFormat>画面に合わせる (4:3)</PresentationFormat>
  <Paragraphs>48</Paragraphs>
  <Slides>7</Slides>
  <Notes>3</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スパイス</vt:lpstr>
      <vt:lpstr>株式会社fonfun 新人研修</vt:lpstr>
      <vt:lpstr>会社ってなんだろう？</vt:lpstr>
      <vt:lpstr>会社という団体にはルールがある</vt:lpstr>
      <vt:lpstr>内部監査室って何してる所？</vt:lpstr>
      <vt:lpstr>法律・規程・ルールについて</vt:lpstr>
      <vt:lpstr>沢山の規程やルールの中で、今すぐ肝に銘じておいてほしいもの</vt:lpstr>
      <vt:lpstr>今すぐにできる対策を</vt:lpstr>
    </vt:vector>
  </TitlesOfParts>
  <Company>MouseComputer PC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株式会社fonfun 新人研修</dc:title>
  <dc:creator>二宮 亜美</dc:creator>
  <cp:lastModifiedBy>二宮 亜美</cp:lastModifiedBy>
  <cp:revision>14</cp:revision>
  <dcterms:created xsi:type="dcterms:W3CDTF">2014-04-01T06:33:34Z</dcterms:created>
  <dcterms:modified xsi:type="dcterms:W3CDTF">2014-04-01T11:28:21Z</dcterms:modified>
</cp:coreProperties>
</file>